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80" r:id="rId3"/>
    <p:sldId id="286" r:id="rId4"/>
    <p:sldId id="284" r:id="rId5"/>
    <p:sldId id="285" r:id="rId6"/>
    <p:sldId id="261" r:id="rId7"/>
    <p:sldId id="287" r:id="rId8"/>
    <p:sldId id="290" r:id="rId9"/>
    <p:sldId id="291" r:id="rId10"/>
    <p:sldId id="292" r:id="rId11"/>
    <p:sldId id="295" r:id="rId12"/>
    <p:sldId id="297" r:id="rId13"/>
    <p:sldId id="294" r:id="rId14"/>
    <p:sldId id="269" r:id="rId15"/>
    <p:sldId id="281" r:id="rId16"/>
    <p:sldId id="283" r:id="rId17"/>
    <p:sldId id="298" r:id="rId18"/>
    <p:sldId id="288" r:id="rId1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8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3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4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9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4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5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1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3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C1B6E-EED1-274E-916D-2D709F07B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RU" dirty="0"/>
              <a:t>IoT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72F7E-9FB2-CE4B-8A4D-12A35D8E1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Wi-fi fingerprinting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F36A0-E421-4B32-9B6A-38327CFC9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4" b="23573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9971DA-931F-6542-A765-1E2AF610577E}"/>
              </a:ext>
            </a:extLst>
          </p:cNvPr>
          <p:cNvSpPr/>
          <p:nvPr/>
        </p:nvSpPr>
        <p:spPr>
          <a:xfrm>
            <a:off x="4659986" y="5785584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U" dirty="0"/>
              <a:t>Vera Rykalina, July 2020</a:t>
            </a:r>
          </a:p>
        </p:txBody>
      </p:sp>
    </p:spTree>
    <p:extLst>
      <p:ext uri="{BB962C8B-B14F-4D97-AF65-F5344CB8AC3E}">
        <p14:creationId xmlns:p14="http://schemas.microsoft.com/office/powerpoint/2010/main" val="379932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3E33E-852A-0148-B162-EC8A8C379ABD}"/>
              </a:ext>
            </a:extLst>
          </p:cNvPr>
          <p:cNvSpPr txBox="1"/>
          <p:nvPr/>
        </p:nvSpPr>
        <p:spPr>
          <a:xfrm>
            <a:off x="643468" y="1394085"/>
            <a:ext cx="4620584" cy="3816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Classification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i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28E19-6EA7-E549-A65F-4D31B4BC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38172"/>
            <a:ext cx="4942280" cy="4781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5DA4A-7BAC-054F-A812-D06524DEFAE5}"/>
              </a:ext>
            </a:extLst>
          </p:cNvPr>
          <p:cNvSpPr/>
          <p:nvPr/>
        </p:nvSpPr>
        <p:spPr>
          <a:xfrm>
            <a:off x="8718084" y="853506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Building</a:t>
            </a:r>
            <a:endParaRPr lang="en-RU" i="1" dirty="0"/>
          </a:p>
        </p:txBody>
      </p:sp>
    </p:spTree>
    <p:extLst>
      <p:ext uri="{BB962C8B-B14F-4D97-AF65-F5344CB8AC3E}">
        <p14:creationId xmlns:p14="http://schemas.microsoft.com/office/powerpoint/2010/main" val="203694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3E33E-852A-0148-B162-EC8A8C379ABD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Classification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i="1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18D83-1E84-3A46-BA46-DA81693E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38172"/>
            <a:ext cx="4942280" cy="47816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F62E3C-BCE2-A14B-9109-90BA23403F49}"/>
              </a:ext>
            </a:extLst>
          </p:cNvPr>
          <p:cNvSpPr/>
          <p:nvPr/>
        </p:nvSpPr>
        <p:spPr>
          <a:xfrm>
            <a:off x="8946766" y="85862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Floor</a:t>
            </a:r>
            <a:endParaRPr lang="en-RU" i="1" dirty="0"/>
          </a:p>
        </p:txBody>
      </p:sp>
    </p:spTree>
    <p:extLst>
      <p:ext uri="{BB962C8B-B14F-4D97-AF65-F5344CB8AC3E}">
        <p14:creationId xmlns:p14="http://schemas.microsoft.com/office/powerpoint/2010/main" val="176957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3E33E-852A-0148-B162-EC8A8C379ABD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Classification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i="1" dirty="0">
                <a:latin typeface="+mj-lt"/>
                <a:ea typeface="+mj-ea"/>
                <a:cs typeface="+mj-cs"/>
              </a:rPr>
              <a:t>Model Tuning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D5DB-8654-1C4A-9F69-AB1FFB10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38172"/>
            <a:ext cx="4942280" cy="4781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6488F2-46DF-E14E-8952-EDFBFFEC067D}"/>
              </a:ext>
            </a:extLst>
          </p:cNvPr>
          <p:cNvSpPr/>
          <p:nvPr/>
        </p:nvSpPr>
        <p:spPr>
          <a:xfrm>
            <a:off x="8990307" y="85862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Floor</a:t>
            </a:r>
            <a:endParaRPr lang="en-RU" i="1" dirty="0"/>
          </a:p>
        </p:txBody>
      </p:sp>
    </p:spTree>
    <p:extLst>
      <p:ext uri="{BB962C8B-B14F-4D97-AF65-F5344CB8AC3E}">
        <p14:creationId xmlns:p14="http://schemas.microsoft.com/office/powerpoint/2010/main" val="32229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BA231-BEFD-4240-90B0-5FDA6BF87ED6}"/>
              </a:ext>
            </a:extLst>
          </p:cNvPr>
          <p:cNvSpPr txBox="1"/>
          <p:nvPr/>
        </p:nvSpPr>
        <p:spPr>
          <a:xfrm>
            <a:off x="324091" y="370390"/>
            <a:ext cx="2431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C3BD6-7134-3341-A0EB-A6058EA5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914" y="1078276"/>
            <a:ext cx="4623410" cy="4477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FD0ED-ACC3-AF4F-A0C3-448DA21F7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69" y="1078277"/>
            <a:ext cx="4623411" cy="44775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FC930-E67B-5846-8FD5-678CCFC5B210}"/>
              </a:ext>
            </a:extLst>
          </p:cNvPr>
          <p:cNvSpPr/>
          <p:nvPr/>
        </p:nvSpPr>
        <p:spPr>
          <a:xfrm>
            <a:off x="9265866" y="5670464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Latitude</a:t>
            </a:r>
            <a:endParaRPr lang="en-RU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2C24D-6349-A645-A269-6E5FF48E2CB5}"/>
              </a:ext>
            </a:extLst>
          </p:cNvPr>
          <p:cNvSpPr/>
          <p:nvPr/>
        </p:nvSpPr>
        <p:spPr>
          <a:xfrm>
            <a:off x="2881682" y="5670464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Longitude</a:t>
            </a:r>
            <a:endParaRPr lang="en-RU" i="1" dirty="0"/>
          </a:p>
        </p:txBody>
      </p:sp>
    </p:spTree>
    <p:extLst>
      <p:ext uri="{BB962C8B-B14F-4D97-AF65-F5344CB8AC3E}">
        <p14:creationId xmlns:p14="http://schemas.microsoft.com/office/powerpoint/2010/main" val="363581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38DB5-F85B-5F41-B084-00E81A53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Error Estimation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DECC9-A03B-3E4E-B1B6-82CC25F9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39" y="1856689"/>
            <a:ext cx="4942280" cy="4299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ED712E-BFC4-634E-A72B-BA4B45EDC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9"/>
          <a:stretch/>
        </p:blipFill>
        <p:spPr>
          <a:xfrm>
            <a:off x="5685739" y="628735"/>
            <a:ext cx="6320924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E7EB6-7986-0646-8B0D-92B422B0C5BA}"/>
              </a:ext>
            </a:extLst>
          </p:cNvPr>
          <p:cNvSpPr txBox="1"/>
          <p:nvPr/>
        </p:nvSpPr>
        <p:spPr>
          <a:xfrm>
            <a:off x="219920" y="150471"/>
            <a:ext cx="403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2F24A-D5E9-0E4B-BA88-A85BCA45788A}"/>
              </a:ext>
            </a:extLst>
          </p:cNvPr>
          <p:cNvSpPr txBox="1"/>
          <p:nvPr/>
        </p:nvSpPr>
        <p:spPr>
          <a:xfrm>
            <a:off x="6183086" y="1360714"/>
            <a:ext cx="53231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Solid WAP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Actualization of WAP changes: installation of new and remove of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Location of WAPs at buiding cornes (training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Time series data as approch (input: last position, speed limit constraint)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Reasonable accuracy vs computing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Disctribution of WAPs can be imprived (better coverage)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899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E7EB6-7986-0646-8B0D-92B422B0C5BA}"/>
              </a:ext>
            </a:extLst>
          </p:cNvPr>
          <p:cNvSpPr txBox="1"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latin typeface="+mj-lt"/>
                <a:ea typeface="+mj-ea"/>
                <a:cs typeface="+mj-cs"/>
              </a:rPr>
              <a:t>Always Ways To Improve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5EE0D-2275-1E49-B070-BAA40FD5AE70}"/>
              </a:ext>
            </a:extLst>
          </p:cNvPr>
          <p:cNvSpPr txBox="1"/>
          <p:nvPr/>
        </p:nvSpPr>
        <p:spPr>
          <a:xfrm>
            <a:off x="573203" y="2730360"/>
            <a:ext cx="4153524" cy="314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Synchronization of training and validation datasets? (timestamps)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Building-Floor feature engineering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Trying out WAPs vs PCAs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Explore outliers in </a:t>
            </a:r>
            <a:r>
              <a:rPr lang="en-US" sz="2000"/>
              <a:t>predicted locations (</a:t>
            </a:r>
            <a:r>
              <a:rPr lang="en-US" sz="2000" dirty="0" err="1"/>
              <a:t>plotly</a:t>
            </a:r>
            <a:r>
              <a:rPr lang="en-US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BF735-03CC-DE42-B5DC-E5E71A00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72" y="1465483"/>
            <a:ext cx="6331098" cy="45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4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E7EB6-7986-0646-8B0D-92B422B0C5BA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i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B42F3C-A83F-CA44-98A1-3F932666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75" y="901765"/>
            <a:ext cx="5388363" cy="5213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5EE0D-2275-1E49-B070-BAA40FD5AE70}"/>
              </a:ext>
            </a:extLst>
          </p:cNvPr>
          <p:cNvSpPr txBox="1"/>
          <p:nvPr/>
        </p:nvSpPr>
        <p:spPr>
          <a:xfrm>
            <a:off x="643467" y="2981463"/>
            <a:ext cx="4153524" cy="1741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Smart resolving of signal overlaps → Lon/Lat check (figure)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Leverage of non-caret algorithms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Normalization (other methods)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4B17F-28CD-A84A-A898-4FF7E01EAE92}"/>
              </a:ext>
            </a:extLst>
          </p:cNvPr>
          <p:cNvSpPr txBox="1"/>
          <p:nvPr/>
        </p:nvSpPr>
        <p:spPr>
          <a:xfrm>
            <a:off x="479363" y="527561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latin typeface="+mj-lt"/>
                <a:ea typeface="+mj-ea"/>
                <a:cs typeface="+mj-cs"/>
              </a:rPr>
              <a:t>Always Ways To Improve </a:t>
            </a:r>
          </a:p>
        </p:txBody>
      </p:sp>
    </p:spTree>
    <p:extLst>
      <p:ext uri="{BB962C8B-B14F-4D97-AF65-F5344CB8AC3E}">
        <p14:creationId xmlns:p14="http://schemas.microsoft.com/office/powerpoint/2010/main" val="364345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E7EB6-7986-0646-8B0D-92B422B0C5BA}"/>
              </a:ext>
            </a:extLst>
          </p:cNvPr>
          <p:cNvSpPr txBox="1"/>
          <p:nvPr/>
        </p:nvSpPr>
        <p:spPr>
          <a:xfrm>
            <a:off x="6413891" y="2567099"/>
            <a:ext cx="2499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1440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3E33E-852A-0148-B162-EC8A8C379ABD}"/>
              </a:ext>
            </a:extLst>
          </p:cNvPr>
          <p:cNvSpPr txBox="1"/>
          <p:nvPr/>
        </p:nvSpPr>
        <p:spPr>
          <a:xfrm>
            <a:off x="324091" y="37039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>
                <a:latin typeface="+mj-lt"/>
              </a:rPr>
              <a:t>Outline</a:t>
            </a:r>
            <a:endParaRPr lang="en-RU" sz="4000" i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5529-7C16-FE49-8F0E-ED5F10CE9E3F}"/>
              </a:ext>
            </a:extLst>
          </p:cNvPr>
          <p:cNvSpPr txBox="1"/>
          <p:nvPr/>
        </p:nvSpPr>
        <p:spPr>
          <a:xfrm>
            <a:off x="7012879" y="185057"/>
            <a:ext cx="48550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U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Chall</a:t>
            </a:r>
            <a:r>
              <a:rPr lang="en-GB" sz="2400" i="1" dirty="0"/>
              <a:t>e</a:t>
            </a:r>
            <a:r>
              <a:rPr lang="en-RU" sz="2400" i="1" dirty="0"/>
              <a:t>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Data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Perfomance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Error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400" i="1" dirty="0"/>
              <a:t>Always Ways To Improve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1702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77239E-DC16-5E4A-8602-826C9C763E42}"/>
              </a:ext>
            </a:extLst>
          </p:cNvPr>
          <p:cNvSpPr txBox="1"/>
          <p:nvPr/>
        </p:nvSpPr>
        <p:spPr>
          <a:xfrm>
            <a:off x="324091" y="370390"/>
            <a:ext cx="2254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Challange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3B0FF-A189-2848-A5A4-4C2C35C1F1C8}"/>
              </a:ext>
            </a:extLst>
          </p:cNvPr>
          <p:cNvSpPr txBox="1"/>
          <p:nvPr/>
        </p:nvSpPr>
        <p:spPr>
          <a:xfrm>
            <a:off x="3064328" y="2229453"/>
            <a:ext cx="6362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As opposed to outdoor positioning based on GPS satellites, indoor localization with a mobile phone is not a trivial task because of either weak or no access to satellite signals.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Dynamic research to tackle this problem revolves around the use of signals from Wireless Access Points (WAPs) in a building.</a:t>
            </a:r>
          </a:p>
        </p:txBody>
      </p:sp>
    </p:spTree>
    <p:extLst>
      <p:ext uri="{BB962C8B-B14F-4D97-AF65-F5344CB8AC3E}">
        <p14:creationId xmlns:p14="http://schemas.microsoft.com/office/powerpoint/2010/main" val="418859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77239E-DC16-5E4A-8602-826C9C763E42}"/>
              </a:ext>
            </a:extLst>
          </p:cNvPr>
          <p:cNvSpPr txBox="1"/>
          <p:nvPr/>
        </p:nvSpPr>
        <p:spPr>
          <a:xfrm>
            <a:off x="324091" y="370390"/>
            <a:ext cx="3902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Project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3B0FF-A189-2848-A5A4-4C2C35C1F1C8}"/>
              </a:ext>
            </a:extLst>
          </p:cNvPr>
          <p:cNvSpPr txBox="1"/>
          <p:nvPr/>
        </p:nvSpPr>
        <p:spPr>
          <a:xfrm>
            <a:off x="2661557" y="1706939"/>
            <a:ext cx="7070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Assess feasibility of Wi-Fi Fingerprinting leverage to determine a person's location in indoor spaces by evaluating multiple machine learning models.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Received Signal Strength Indicators (RSSI) values recorded from multiple Wi-Fi hotspots within the building as input data for modelling.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Compare classification (Accuracy &amp; Kappa) and regression (RMSE &amp; MAE) algorithms and select the best performance.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6067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3E33E-852A-0148-B162-EC8A8C379ABD}"/>
              </a:ext>
            </a:extLst>
          </p:cNvPr>
          <p:cNvSpPr txBox="1"/>
          <p:nvPr/>
        </p:nvSpPr>
        <p:spPr>
          <a:xfrm>
            <a:off x="324091" y="370390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Use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5529-7C16-FE49-8F0E-ED5F10CE9E3F}"/>
              </a:ext>
            </a:extLst>
          </p:cNvPr>
          <p:cNvSpPr txBox="1"/>
          <p:nvPr/>
        </p:nvSpPr>
        <p:spPr>
          <a:xfrm>
            <a:off x="6096000" y="794933"/>
            <a:ext cx="56195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U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Shopping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University Campuses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Public Airports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…</a:t>
            </a:r>
          </a:p>
          <a:p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3F8EF-7BBB-684D-BE74-E619F3F39E7E}"/>
              </a:ext>
            </a:extLst>
          </p:cNvPr>
          <p:cNvSpPr txBox="1"/>
          <p:nvPr/>
        </p:nvSpPr>
        <p:spPr>
          <a:xfrm>
            <a:off x="6096000" y="2199191"/>
            <a:ext cx="5619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U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Door-To-Door Public Transport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Blind and Visially Imapaired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Home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545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EE52-EA94-4B43-8D39-363AC28C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Project Features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7FE83A4-7C3A-CE46-A76C-FC115DBDC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9" r="115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90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3E33E-852A-0148-B162-EC8A8C379ABD}"/>
              </a:ext>
            </a:extLst>
          </p:cNvPr>
          <p:cNvSpPr txBox="1"/>
          <p:nvPr/>
        </p:nvSpPr>
        <p:spPr>
          <a:xfrm>
            <a:off x="324091" y="370390"/>
            <a:ext cx="3255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Data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712FC-3C05-BD47-8357-7199781A7BA7}"/>
              </a:ext>
            </a:extLst>
          </p:cNvPr>
          <p:cNvSpPr txBox="1"/>
          <p:nvPr/>
        </p:nvSpPr>
        <p:spPr>
          <a:xfrm>
            <a:off x="6422571" y="1436914"/>
            <a:ext cx="5040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Area of 1087703 m</a:t>
            </a:r>
            <a:r>
              <a:rPr lang="en-RU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933 reference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21049 records: 19938 (training) and 1111 (validation)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Total WAPs 520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Data collection: 20 useres and 25 mobile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4 Months difference between training and validation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4837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8D388-9C82-F14D-8786-8DC353FB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5" y="1391946"/>
            <a:ext cx="5929725" cy="4219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3976E-D138-9645-AEAE-15B88EA5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15" y="1415030"/>
            <a:ext cx="5929725" cy="4219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BA231-BEFD-4240-90B0-5FDA6BF87ED6}"/>
              </a:ext>
            </a:extLst>
          </p:cNvPr>
          <p:cNvSpPr txBox="1"/>
          <p:nvPr/>
        </p:nvSpPr>
        <p:spPr>
          <a:xfrm>
            <a:off x="324091" y="370390"/>
            <a:ext cx="2008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4000" i="1" dirty="0">
                <a:latin typeface="+mj-lt"/>
              </a:rPr>
              <a:t>Datasets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95141-75E5-FB4F-9AD1-2905760048FF}"/>
              </a:ext>
            </a:extLst>
          </p:cNvPr>
          <p:cNvSpPr/>
          <p:nvPr/>
        </p:nvSpPr>
        <p:spPr>
          <a:xfrm>
            <a:off x="83137" y="56345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24292E"/>
                </a:solidFill>
              </a:rPr>
              <a:t>1- TRAIN (TEST)</a:t>
            </a:r>
            <a:r>
              <a:rPr lang="en-GB" dirty="0">
                <a:solidFill>
                  <a:srgbClr val="24292E"/>
                </a:solidFill>
              </a:rPr>
              <a:t> a large database of Wi-fi fingerprints for a multibuilding industrial campus with a location (building, floor,  location ID) associated with each fingerprint.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4E8F46-CBB4-694F-A641-38324D9AC0C0}"/>
              </a:ext>
            </a:extLst>
          </p:cNvPr>
          <p:cNvSpPr/>
          <p:nvPr/>
        </p:nvSpPr>
        <p:spPr>
          <a:xfrm>
            <a:off x="6420091" y="56115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24292E"/>
                </a:solidFill>
              </a:rPr>
              <a:t>2- VALIDATION</a:t>
            </a:r>
            <a:r>
              <a:rPr lang="en-GB" dirty="0">
                <a:solidFill>
                  <a:srgbClr val="24292E"/>
                </a:solidFill>
              </a:rPr>
              <a:t> containing the expected results already; allows to check the model performance. 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959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6AC6-C17C-CA48-9F8B-FA04CD80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DCF0-751B-7E43-A366-934D0BCEC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829" y="2020389"/>
            <a:ext cx="4937760" cy="41605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1 PRE-PROCESSING</a:t>
            </a:r>
            <a:endParaRPr lang="en-GB" dirty="0"/>
          </a:p>
          <a:p>
            <a:r>
              <a:rPr lang="en-GB" dirty="0"/>
              <a:t>Missing values treatment = -105</a:t>
            </a:r>
          </a:p>
          <a:p>
            <a:r>
              <a:rPr lang="en-GB" dirty="0"/>
              <a:t>Data classes conversion = </a:t>
            </a:r>
            <a:r>
              <a:rPr lang="en-GB" dirty="0" err="1"/>
              <a:t>hablar</a:t>
            </a:r>
            <a:r>
              <a:rPr lang="en-GB" dirty="0"/>
              <a:t>:: convert()</a:t>
            </a:r>
          </a:p>
          <a:p>
            <a:r>
              <a:rPr lang="en-GB" dirty="0"/>
              <a:t>Zero variance exploration &amp; treatment =caret::</a:t>
            </a:r>
            <a:r>
              <a:rPr lang="en-GB" dirty="0" err="1"/>
              <a:t>nearZeroVar</a:t>
            </a:r>
            <a:r>
              <a:rPr lang="en-GB" dirty="0"/>
              <a:t>()</a:t>
            </a:r>
          </a:p>
          <a:p>
            <a:r>
              <a:rPr lang="en-GB" dirty="0"/>
              <a:t>Duplicates = base::unique()</a:t>
            </a:r>
          </a:p>
          <a:p>
            <a:r>
              <a:rPr lang="en-GB" dirty="0"/>
              <a:t>Descriptive analysis (long format df)</a:t>
            </a:r>
          </a:p>
          <a:p>
            <a:pPr lvl="1"/>
            <a:r>
              <a:rPr lang="en-GB" dirty="0"/>
              <a:t>Visualization Tool: ggplo2</a:t>
            </a:r>
          </a:p>
          <a:p>
            <a:r>
              <a:rPr lang="en-GB" dirty="0"/>
              <a:t>Outliers treatment (remove -30 &amp; -90 dBm)</a:t>
            </a:r>
          </a:p>
          <a:p>
            <a:pPr marL="0" indent="0">
              <a:buNone/>
            </a:pPr>
            <a:r>
              <a:rPr lang="en-GB" b="1" dirty="0"/>
              <a:t>2 FEATURE SELECTION &amp; ENGINEERING</a:t>
            </a:r>
            <a:endParaRPr lang="en-GB" dirty="0"/>
          </a:p>
          <a:p>
            <a:r>
              <a:rPr lang="en-GB" dirty="0"/>
              <a:t>Combining attributes (</a:t>
            </a:r>
            <a:r>
              <a:rPr lang="en-GB" dirty="0" err="1"/>
              <a:t>BuildingFloor</a:t>
            </a:r>
            <a:r>
              <a:rPr lang="en-GB" dirty="0"/>
              <a:t>)</a:t>
            </a:r>
          </a:p>
          <a:p>
            <a:r>
              <a:rPr lang="en-GB" dirty="0"/>
              <a:t>Creating Principal Components (PCA)</a:t>
            </a: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EF773-43F0-1E4C-9B42-9A9E6C1703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3 PRE-MODELLING</a:t>
            </a:r>
            <a:endParaRPr lang="en-GB" dirty="0"/>
          </a:p>
          <a:p>
            <a:r>
              <a:rPr lang="en-GB" dirty="0"/>
              <a:t>Training dataset partition (75/25)</a:t>
            </a:r>
          </a:p>
          <a:p>
            <a:r>
              <a:rPr lang="en-GB" dirty="0"/>
              <a:t>Cross-validation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4 MODELLING</a:t>
            </a:r>
            <a:endParaRPr lang="en-GB" dirty="0"/>
          </a:p>
          <a:p>
            <a:r>
              <a:rPr lang="en-GB" dirty="0"/>
              <a:t>Caret (RF, KNN, C50, XGB, GBM)</a:t>
            </a:r>
          </a:p>
          <a:p>
            <a:pPr lvl="1"/>
            <a:r>
              <a:rPr lang="en-GB" dirty="0"/>
              <a:t>Applying PCA</a:t>
            </a:r>
          </a:p>
          <a:p>
            <a:pPr lvl="1"/>
            <a:r>
              <a:rPr lang="en-GB" dirty="0"/>
              <a:t>Tuning  </a:t>
            </a:r>
            <a:r>
              <a:rPr lang="en-GB" dirty="0" err="1"/>
              <a:t>tuneGrid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b="1" dirty="0"/>
              <a:t>5 ACCURACY AND CONFIDENCE ANALYSIS</a:t>
            </a:r>
            <a:endParaRPr lang="en-GB" dirty="0"/>
          </a:p>
          <a:p>
            <a:r>
              <a:rPr lang="en-GB" dirty="0"/>
              <a:t>Visualization Tool: ggplo2</a:t>
            </a:r>
          </a:p>
          <a:p>
            <a:pPr marL="0" indent="0">
              <a:buNone/>
            </a:pPr>
            <a:r>
              <a:rPr lang="en-GB" b="1" dirty="0"/>
              <a:t>6 PREDICTION</a:t>
            </a:r>
            <a:endParaRPr lang="en-GB" dirty="0"/>
          </a:p>
          <a:p>
            <a:r>
              <a:rPr lang="en-GB" dirty="0"/>
              <a:t>Validation dataset</a:t>
            </a:r>
          </a:p>
          <a:p>
            <a:pPr marL="0" indent="0">
              <a:buNone/>
            </a:pPr>
            <a:endParaRPr lang="en-GB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2468807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43B41"/>
      </a:dk2>
      <a:lt2>
        <a:srgbClr val="E8E3E2"/>
      </a:lt2>
      <a:accent1>
        <a:srgbClr val="3AB0CC"/>
      </a:accent1>
      <a:accent2>
        <a:srgbClr val="27B494"/>
      </a:accent2>
      <a:accent3>
        <a:srgbClr val="34B864"/>
      </a:accent3>
      <a:accent4>
        <a:srgbClr val="30B828"/>
      </a:accent4>
      <a:accent5>
        <a:srgbClr val="6FB333"/>
      </a:accent5>
      <a:accent6>
        <a:srgbClr val="9CAA25"/>
      </a:accent6>
      <a:hlink>
        <a:srgbClr val="C56852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507</Words>
  <Application>Microsoft Macintosh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Elephant</vt:lpstr>
      <vt:lpstr>BrushVTI</vt:lpstr>
      <vt:lpstr>IoT Analytics</vt:lpstr>
      <vt:lpstr>PowerPoint Presentation</vt:lpstr>
      <vt:lpstr>PowerPoint Presentation</vt:lpstr>
      <vt:lpstr>PowerPoint Presentation</vt:lpstr>
      <vt:lpstr>PowerPoint Presentation</vt:lpstr>
      <vt:lpstr>Project Features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Error Estimation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Analytics</dc:title>
  <dc:creator>Vera Rykalina</dc:creator>
  <cp:lastModifiedBy>Vera Rykalina</cp:lastModifiedBy>
  <cp:revision>11</cp:revision>
  <cp:lastPrinted>2020-07-14T18:04:35Z</cp:lastPrinted>
  <dcterms:created xsi:type="dcterms:W3CDTF">2020-07-13T16:32:49Z</dcterms:created>
  <dcterms:modified xsi:type="dcterms:W3CDTF">2020-07-14T18:15:48Z</dcterms:modified>
</cp:coreProperties>
</file>